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875" r:id="rId2"/>
    <p:sldMasterId id="2147484098" r:id="rId3"/>
  </p:sldMasterIdLst>
  <p:notesMasterIdLst>
    <p:notesMasterId r:id="rId20"/>
  </p:notesMasterIdLst>
  <p:handoutMasterIdLst>
    <p:handoutMasterId r:id="rId21"/>
  </p:handoutMasterIdLst>
  <p:sldIdLst>
    <p:sldId id="548" r:id="rId4"/>
    <p:sldId id="621" r:id="rId5"/>
    <p:sldId id="331" r:id="rId6"/>
    <p:sldId id="280" r:id="rId7"/>
    <p:sldId id="699" r:id="rId8"/>
    <p:sldId id="333" r:id="rId9"/>
    <p:sldId id="695" r:id="rId10"/>
    <p:sldId id="694" r:id="rId11"/>
    <p:sldId id="696" r:id="rId12"/>
    <p:sldId id="701" r:id="rId13"/>
    <p:sldId id="332" r:id="rId14"/>
    <p:sldId id="700" r:id="rId15"/>
    <p:sldId id="666" r:id="rId16"/>
    <p:sldId id="698" r:id="rId17"/>
    <p:sldId id="669" r:id="rId18"/>
    <p:sldId id="633" r:id="rId19"/>
  </p:sldIdLst>
  <p:sldSz cx="9144000" cy="6858000" type="screen4x3"/>
  <p:notesSz cx="6761163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66"/>
    <a:srgbClr val="C0051C"/>
    <a:srgbClr val="D4F127"/>
    <a:srgbClr val="CCFFCC"/>
    <a:srgbClr val="C7051C"/>
    <a:srgbClr val="ECD882"/>
    <a:srgbClr val="D9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74" autoAdjust="0"/>
    <p:restoredTop sz="85839" autoAdjust="0"/>
  </p:normalViewPr>
  <p:slideViewPr>
    <p:cSldViewPr snapToGrid="0">
      <p:cViewPr varScale="1">
        <p:scale>
          <a:sx n="76" d="100"/>
          <a:sy n="76" d="100"/>
        </p:scale>
        <p:origin x="1362" y="9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8"/>
    </p:cViewPr>
  </p:sorterViewPr>
  <p:notesViewPr>
    <p:cSldViewPr snapToGrid="0">
      <p:cViewPr>
        <p:scale>
          <a:sx n="100" d="100"/>
          <a:sy n="100" d="100"/>
        </p:scale>
        <p:origin x="-1278" y="1224"/>
      </p:cViewPr>
      <p:guideLst>
        <p:guide orient="horz" pos="3128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305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305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4513"/>
            <a:ext cx="29305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ea typeface="+mn-ea"/>
              </a:defRPr>
            </a:lvl1pPr>
          </a:lstStyle>
          <a:p>
            <a:pPr>
              <a:defRPr/>
            </a:pPr>
            <a:fld id="{C96687EB-1D1A-4B49-992D-147B58DBC3B6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994306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305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718050"/>
            <a:ext cx="4957763" cy="4468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noProof="0"/>
              <a:t>Click to edit Master text styles</a:t>
            </a:r>
          </a:p>
          <a:p>
            <a:pPr lvl="1"/>
            <a:r>
              <a:rPr lang="en-GB" altLang="zh-CN" noProof="0"/>
              <a:t>Second level</a:t>
            </a:r>
          </a:p>
          <a:p>
            <a:pPr lvl="2"/>
            <a:r>
              <a:rPr lang="en-GB" altLang="zh-CN" noProof="0"/>
              <a:t>Third level</a:t>
            </a:r>
          </a:p>
          <a:p>
            <a:pPr lvl="3"/>
            <a:r>
              <a:rPr lang="en-GB" altLang="zh-CN" noProof="0"/>
              <a:t>Fourth level</a:t>
            </a:r>
          </a:p>
          <a:p>
            <a:pPr lvl="4"/>
            <a:r>
              <a:rPr lang="en-GB" altLang="zh-CN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305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34513"/>
            <a:ext cx="29305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B4DCDA2-C986-4388-953F-142FEE88A34B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885260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A43C724-BAAA-481A-B440-4513D4E4F981}" type="slidenum">
              <a:rPr lang="zh-CN" altLang="en-GB" smtClean="0"/>
              <a:pPr>
                <a:defRPr/>
              </a:pPr>
              <a:t>1</a:t>
            </a:fld>
            <a:endParaRPr lang="en-GB" altLang="zh-CN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8854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0000FF"/>
              </a:buClr>
              <a:defRPr/>
            </a:pPr>
            <a:fld id="{B44AD2B7-96EF-43A4-B1CE-C7467BEBC3FE}" type="slidenum">
              <a:rPr lang="zh-CN" altLang="en-GB" smtClean="0">
                <a:solidFill>
                  <a:srgbClr val="000000"/>
                </a:solidFill>
              </a:rPr>
              <a:pPr>
                <a:buClr>
                  <a:srgbClr val="0000FF"/>
                </a:buClr>
                <a:defRPr/>
              </a:pPr>
              <a:t>2</a:t>
            </a:fld>
            <a:endParaRPr lang="en-GB" altLang="zh-CN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858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buClr>
                <a:srgbClr val="0000FF"/>
              </a:buClr>
              <a:defRPr/>
            </a:pPr>
            <a:fld id="{25621CD1-6C7B-4124-80CC-57C228BC2306}" type="slidenum">
              <a:rPr lang="zh-CN" altLang="en-GB">
                <a:solidFill>
                  <a:prstClr val="black"/>
                </a:solidFill>
              </a:rPr>
              <a:pPr>
                <a:buClr>
                  <a:srgbClr val="0000FF"/>
                </a:buClr>
                <a:defRPr/>
              </a:pPr>
              <a:t>16</a:t>
            </a:fld>
            <a:endParaRPr lang="en-GB" altLang="zh-CN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54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13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zh-CN" noProof="0"/>
              <a:t>Click to edit Master title style</a:t>
            </a:r>
          </a:p>
        </p:txBody>
      </p:sp>
      <p:sp>
        <p:nvSpPr>
          <p:cNvPr id="113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zh-CN" noProof="0"/>
              <a:t>Click to edit Master subtitle style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559A8-07B8-41DC-8086-99238E25400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168B7-7BA5-4D32-BCBC-45CE56E846A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18116-60DB-4F94-93BB-A111D536397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F724-CEF5-4D8A-942A-DC8E1200393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4063F-562B-4B81-9512-DF9CAC57B684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 altLang="zh-CN"/>
          </a:p>
        </p:txBody>
      </p:sp>
      <p:sp>
        <p:nvSpPr>
          <p:cNvPr id="113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en-GB" altLang="zh-CN"/>
          </a:p>
        </p:txBody>
      </p:sp>
      <p:sp>
        <p:nvSpPr>
          <p:cNvPr id="4" name="Rectangle 109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 kumimoji="1" sz="1400" b="0">
                <a:solidFill>
                  <a:srgbClr val="40458C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A2153B89-7627-42D6-8C42-02A45539733F}" type="datetime1">
              <a:rPr lang="zh-CN" altLang="en-US"/>
              <a:pPr>
                <a:defRPr/>
              </a:pPr>
              <a:t>2025/04/10</a:t>
            </a:fld>
            <a:endParaRPr lang="en-US" altLang="zh-CN"/>
          </a:p>
        </p:txBody>
      </p:sp>
      <p:sp>
        <p:nvSpPr>
          <p:cNvPr id="5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341E-252E-4C9A-9F2D-7D79DDA5568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  <a:ea typeface="黑体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  <a:ea typeface="黑体" pitchFamily="49" charset="-122"/>
              </a:defRPr>
            </a:lvl1pPr>
            <a:lvl2pPr>
              <a:defRPr baseline="0">
                <a:latin typeface="Times New Roman" pitchFamily="18" charset="0"/>
                <a:ea typeface="黑体" pitchFamily="49" charset="-122"/>
              </a:defRPr>
            </a:lvl2pPr>
            <a:lvl3pPr>
              <a:defRPr baseline="0">
                <a:latin typeface="Times New Roman" pitchFamily="18" charset="0"/>
                <a:ea typeface="黑体" pitchFamily="49" charset="-122"/>
              </a:defRPr>
            </a:lvl3pPr>
            <a:lvl4pPr>
              <a:defRPr baseline="0">
                <a:latin typeface="Times New Roman" pitchFamily="18" charset="0"/>
                <a:ea typeface="黑体" pitchFamily="49" charset="-122"/>
              </a:defRPr>
            </a:lvl4pPr>
            <a:lvl5pPr>
              <a:defRPr baseline="0">
                <a:latin typeface="Times New Roman" pitchFamily="18" charset="0"/>
                <a:ea typeface="黑体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DE8-3683-4B97-BA12-CBF361AC56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99189-2700-4E2A-B2A0-C2A2FDCAAE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B8637-33D7-4C87-B05E-C013772ED2A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C59B1-69D9-4A2B-8B42-37121AEDF7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8F218-CA49-400B-ADAC-7423016E52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FC249-0138-4740-AD7C-C31857BF085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79A1E-5E89-4860-BB17-B9340206C1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E0DBA-7C1A-4C41-A0D1-DE7B0D4EDCA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1DF5-C9BB-42EA-A751-F295E986CE8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A8E42-A7D9-4DC3-A61D-20F596608A3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A8B91-41A6-4863-80F3-9071761ACBA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4689D-D10F-47D3-89B9-8936446D3B17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advTm="12468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05E2F-9975-466C-89FF-C8586972BF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88AA1-B9CF-4FD1-9114-2B9F7DDE4B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B3339-F9E9-4518-B66E-16F18D267B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3BC0E-2E6E-4B85-9C45-186FC39046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6822-C03E-4123-AAA3-694892E930A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99BD1-D188-4CAA-A586-4A5B3250B1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/>
              <a:t>单击图标添加表格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81C22-1019-4BEB-AE87-7D5032454C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"/>
          <p:cNvSpPr>
            <a:spLocks noChangeArrowheads="1"/>
          </p:cNvSpPr>
          <p:nvPr userDrawn="1"/>
        </p:nvSpPr>
        <p:spPr bwMode="auto">
          <a:xfrm>
            <a:off x="468313" y="3732213"/>
            <a:ext cx="8207375" cy="46037"/>
          </a:xfrm>
          <a:prstGeom prst="flowChartProcess">
            <a:avLst/>
          </a:prstGeom>
          <a:solidFill>
            <a:srgbClr val="800080"/>
          </a:solidFill>
          <a:ln w="6350">
            <a:solidFill>
              <a:srgbClr val="80008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254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endParaRPr lang="zh-CN" altLang="zh-CN" sz="2800">
              <a:solidFill>
                <a:srgbClr val="FF0000"/>
              </a:solidFill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 smtClean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39952" y="4113076"/>
            <a:ext cx="4536504" cy="1752600"/>
          </a:xfrm>
          <a:prstGeom prst="rect">
            <a:avLst/>
          </a:prstGeom>
        </p:spPr>
        <p:txBody>
          <a:bodyPr/>
          <a:lstStyle>
            <a:lvl1pPr marL="0" indent="0" algn="l">
              <a:buFont typeface="Wingdings" pitchFamily="2" charset="2"/>
              <a:buNone/>
              <a:defRPr sz="2800" smtClean="0"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/>
              <a:t>单击此处编辑母版副标题样式</a:t>
            </a:r>
          </a:p>
        </p:txBody>
      </p:sp>
    </p:spTree>
  </p:cSld>
  <p:clrMapOvr>
    <a:masterClrMapping/>
  </p:clrMapOvr>
  <p:hf hdr="0" ft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254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endParaRPr lang="zh-CN" altLang="zh-CN" sz="2800">
              <a:solidFill>
                <a:srgbClr val="FF0000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9" name="文本占位符 2"/>
          <p:cNvSpPr>
            <a:spLocks noGrp="1"/>
          </p:cNvSpPr>
          <p:nvPr>
            <p:ph idx="1"/>
          </p:nvPr>
        </p:nvSpPr>
        <p:spPr>
          <a:xfrm>
            <a:off x="250825" y="1412776"/>
            <a:ext cx="8642350" cy="48245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 b="1">
                <a:solidFill>
                  <a:srgbClr val="3333CC"/>
                </a:solidFill>
                <a:latin typeface="宋体" pitchFamily="2" charset="-122"/>
                <a:ea typeface="宋体" pitchFamily="2" charset="-122"/>
              </a:defRPr>
            </a:lvl2pPr>
            <a:lvl3pPr>
              <a:defRPr sz="1800" b="1">
                <a:solidFill>
                  <a:srgbClr val="800080"/>
                </a:solidFill>
              </a:defRPr>
            </a:lvl3pPr>
            <a:lvl4pPr>
              <a:defRPr sz="1800"/>
            </a:lvl4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2B20E-8408-4477-A85C-F24A0245747E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9222C-173E-4A7C-B73A-F7CC3637EE5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9196-5D3D-4F53-8B0A-565DFA859A98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2A2A-6DB3-4403-9570-03352F0E6CA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E5A7-5DDB-4451-B975-4037761C40AF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E4871-2467-47A4-B708-05C19D2BCB0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6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</p:grpSp>
        <p:sp>
          <p:nvSpPr>
            <p:cNvPr id="1029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0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text styles</a:t>
            </a:r>
          </a:p>
          <a:p>
            <a:pPr lvl="1"/>
            <a:r>
              <a:rPr lang="en-GB" altLang="zh-CN"/>
              <a:t>Second level</a:t>
            </a:r>
          </a:p>
          <a:p>
            <a:pPr lvl="2"/>
            <a:r>
              <a:rPr lang="en-GB" altLang="zh-CN"/>
              <a:t>Third level</a:t>
            </a:r>
          </a:p>
          <a:p>
            <a:pPr lvl="3"/>
            <a:r>
              <a:rPr lang="en-GB" altLang="zh-CN"/>
              <a:t>Fourth level</a:t>
            </a:r>
          </a:p>
          <a:p>
            <a:pPr lvl="4"/>
            <a:r>
              <a:rPr lang="en-GB" altLang="zh-CN"/>
              <a:t>Fifth level</a:t>
            </a:r>
          </a:p>
        </p:txBody>
      </p:sp>
      <p:sp>
        <p:nvSpPr>
          <p:cNvPr id="1030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fld id="{442025B0-EAF8-4C53-8CFA-55DF906C4A57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372" r:id="rId2"/>
    <p:sldLayoutId id="2147484373" r:id="rId3"/>
    <p:sldLayoutId id="2147484374" r:id="rId4"/>
    <p:sldLayoutId id="2147484375" r:id="rId5"/>
    <p:sldLayoutId id="2147484376" r:id="rId6"/>
    <p:sldLayoutId id="2147484377" r:id="rId7"/>
    <p:sldLayoutId id="2147484378" r:id="rId8"/>
    <p:sldLayoutId id="2147484379" r:id="rId9"/>
    <p:sldLayoutId id="2147484380" r:id="rId10"/>
    <p:sldLayoutId id="2147484381" r:id="rId11"/>
    <p:sldLayoutId id="2147484382" r:id="rId12"/>
    <p:sldLayoutId id="214748438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05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2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4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4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4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3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063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6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0297" name="Rectangle 57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E6ECF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kumimoji="1" lang="zh-CN" altLang="en-US" sz="2400">
                <a:solidFill>
                  <a:srgbClr val="4045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rgbClr val="E6ECF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kumimoji="1" lang="zh-CN" altLang="en-US" sz="2400">
                <a:solidFill>
                  <a:srgbClr val="4045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2058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0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rgbClr val="E6ECFE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kumimoji="1" lang="zh-CN" altLang="en-US" sz="2400">
                  <a:solidFill>
                    <a:srgbClr val="40458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030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rgbClr val="E6ECFE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kumimoji="1" lang="zh-CN" altLang="en-US" sz="2400">
                  <a:solidFill>
                    <a:srgbClr val="40458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030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E6ECFE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kumimoji="1" lang="zh-CN" altLang="en-US" sz="2400">
                  <a:solidFill>
                    <a:srgbClr val="40458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endParaRPr>
              </a:p>
            </p:txBody>
          </p:sp>
        </p:grpSp>
      </p:grpSp>
      <p:sp>
        <p:nvSpPr>
          <p:cNvPr id="205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GB" altLang="zh-CN"/>
          </a:p>
        </p:txBody>
      </p:sp>
      <p:sp>
        <p:nvSpPr>
          <p:cNvPr id="205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 altLang="zh-CN"/>
          </a:p>
        </p:txBody>
      </p:sp>
      <p:sp>
        <p:nvSpPr>
          <p:cNvPr id="1030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 kumimoji="1" sz="1400" b="0">
                <a:solidFill>
                  <a:srgbClr val="40458C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4388" y="6356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1" sz="1400" b="0">
                <a:solidFill>
                  <a:srgbClr val="40458C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471F03D2-5D12-49D0-AF00-62E53E5AED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1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  <p:sldLayoutId id="2147484392" r:id="rId10"/>
    <p:sldLayoutId id="2147484393" r:id="rId11"/>
    <p:sldLayoutId id="2147484402" r:id="rId12"/>
    <p:sldLayoutId id="2147484394" r:id="rId13"/>
    <p:sldLayoutId id="2147484395" r:id="rId14"/>
    <p:sldLayoutId id="2147484396" r:id="rId15"/>
    <p:sldLayoutId id="2147484397" r:id="rId16"/>
    <p:sldLayoutId id="2147484398" r:id="rId17"/>
    <p:sldLayoutId id="2147484399" r:id="rId18"/>
  </p:sldLayoutIdLst>
  <p:transition advTm="12468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20"/>
        </a:buBlip>
        <a:defRPr sz="3200" b="1">
          <a:solidFill>
            <a:schemeClr val="tx1"/>
          </a:solidFill>
          <a:latin typeface="黑体" pitchFamily="2" charset="-122"/>
          <a:ea typeface="黑体" pitchFamily="2" charset="-122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 b="1">
          <a:solidFill>
            <a:schemeClr val="tx1"/>
          </a:solidFill>
          <a:latin typeface="黑体" pitchFamily="2" charset="-122"/>
          <a:ea typeface="黑体" pitchFamily="2" charset="-122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 b="1">
          <a:solidFill>
            <a:schemeClr val="tx1"/>
          </a:solidFill>
          <a:latin typeface="黑体" pitchFamily="2" charset="-122"/>
          <a:ea typeface="黑体" pitchFamily="2" charset="-122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 b="1">
          <a:solidFill>
            <a:schemeClr val="tx1"/>
          </a:solidFill>
          <a:latin typeface="黑体" pitchFamily="2" charset="-122"/>
          <a:ea typeface="黑体" pitchFamily="2" charset="-122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 b="1">
          <a:solidFill>
            <a:schemeClr val="tx1"/>
          </a:solidFill>
          <a:latin typeface="黑体" pitchFamily="2" charset="-122"/>
          <a:ea typeface="黑体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69850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8" name="AutoShape 14"/>
          <p:cNvSpPr>
            <a:spLocks noChangeArrowheads="1"/>
          </p:cNvSpPr>
          <p:nvPr userDrawn="1"/>
        </p:nvSpPr>
        <p:spPr bwMode="auto">
          <a:xfrm flipV="1">
            <a:off x="250825" y="1233488"/>
            <a:ext cx="8642350" cy="46037"/>
          </a:xfrm>
          <a:prstGeom prst="flowChartProcess">
            <a:avLst/>
          </a:prstGeom>
          <a:solidFill>
            <a:srgbClr val="800080"/>
          </a:solidFill>
          <a:ln w="6350">
            <a:solidFill>
              <a:srgbClr val="80008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>
              <a:solidFill>
                <a:schemeClr val="folHlink"/>
              </a:solidFill>
              <a:latin typeface="+mn-lt"/>
            </a:endParaRP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850188" y="157163"/>
            <a:ext cx="1042987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日期占位符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altLang="en-US" sz="1200">
                <a:solidFill>
                  <a:srgbClr val="800080"/>
                </a:solidFill>
                <a:latin typeface="黑体" pitchFamily="49" charset="-122"/>
                <a:ea typeface="黑体" pitchFamily="49" charset="-122"/>
                <a:cs typeface="+mj-cs"/>
              </a:defRPr>
            </a:lvl1pPr>
          </a:lstStyle>
          <a:p>
            <a:pPr>
              <a:defRPr/>
            </a:pPr>
            <a:fld id="{B94C8BB2-E2FA-47B8-9CC3-3E9AF6182307}" type="datetimeFigureOut">
              <a:rPr lang="en-US" altLang="zh-CN"/>
              <a:pPr>
                <a:defRPr/>
              </a:pPr>
              <a:t>4/10/2025</a:t>
            </a:fld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200" kern="1200">
                <a:solidFill>
                  <a:srgbClr val="800080"/>
                </a:solidFill>
                <a:latin typeface="黑体" pitchFamily="49" charset="-122"/>
                <a:ea typeface="黑体" pitchFamily="49" charset="-122"/>
                <a:cs typeface="+mj-cs"/>
              </a:defRPr>
            </a:lvl1pPr>
          </a:lstStyle>
          <a:p>
            <a:pPr>
              <a:defRPr/>
            </a:pPr>
            <a:fld id="{D2F06E92-6C1C-4C92-BC41-041D2E3FFBB2}" type="slidenum">
              <a:rPr lang="en-US" altLang="zh-CN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250825" y="1412875"/>
            <a:ext cx="864235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254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endParaRPr lang="zh-CN" altLang="zh-CN" sz="280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404" r:id="rId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n"/>
        <a:defRPr sz="2800">
          <a:solidFill>
            <a:schemeClr val="tx1"/>
          </a:solidFill>
          <a:latin typeface="黑体" pitchFamily="49" charset="-122"/>
          <a:ea typeface="黑体" pitchFamily="49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Ø"/>
        <a:defRPr sz="2400">
          <a:solidFill>
            <a:schemeClr val="tx1"/>
          </a:solidFill>
          <a:latin typeface="黑体" pitchFamily="49" charset="-122"/>
          <a:ea typeface="黑体" pitchFamily="49" charset="-122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hyperlink" Target="https://huangqy89.github.io/dc-2025/laboratori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huangqy89@mail.sysu.edu.c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1" name="Text Box 3"/>
          <p:cNvSpPr txBox="1">
            <a:spLocks noChangeArrowheads="1"/>
          </p:cNvSpPr>
          <p:nvPr/>
        </p:nvSpPr>
        <p:spPr bwMode="auto">
          <a:xfrm>
            <a:off x="342902" y="1876950"/>
            <a:ext cx="8640762" cy="11982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5000"/>
              </a:lnSpc>
              <a:buFont typeface="Wingdings" pitchFamily="2" charset="2"/>
              <a:buNone/>
              <a:defRPr/>
            </a:pPr>
            <a:r>
              <a:rPr kumimoji="1" lang="zh-CN" altLang="en-US" sz="58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数字电路与逻辑设计实验</a:t>
            </a:r>
          </a:p>
        </p:txBody>
      </p:sp>
      <p:sp>
        <p:nvSpPr>
          <p:cNvPr id="1051652" name="Text Box 4"/>
          <p:cNvSpPr txBox="1">
            <a:spLocks noChangeArrowheads="1"/>
          </p:cNvSpPr>
          <p:nvPr/>
        </p:nvSpPr>
        <p:spPr bwMode="auto">
          <a:xfrm>
            <a:off x="617538" y="3863975"/>
            <a:ext cx="7991475" cy="19187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zh-CN" altLang="en-U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计算机学院</a:t>
            </a:r>
            <a:endParaRPr lang="en-US" altLang="zh-CN" sz="32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  <a:p>
            <a:pPr algn="ctr">
              <a:lnSpc>
                <a:spcPct val="135000"/>
              </a:lnSpc>
              <a:defRPr/>
            </a:pPr>
            <a:r>
              <a:rPr kumimoji="1" lang="zh-CN" altLang="en-U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黄倩怡</a:t>
            </a:r>
          </a:p>
          <a:p>
            <a:pPr algn="ctr">
              <a:lnSpc>
                <a:spcPct val="135000"/>
              </a:lnSpc>
              <a:defRPr/>
            </a:pPr>
            <a:r>
              <a:rPr kumimoji="1" lang="zh-CN" altLang="zh-CN" sz="28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20</a:t>
            </a:r>
            <a:r>
              <a:rPr kumimoji="1" lang="en-US" altLang="zh-CN" sz="28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24-2025</a:t>
            </a:r>
            <a:r>
              <a:rPr kumimoji="1" lang="zh-CN" altLang="en-U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学年第二学期</a:t>
            </a:r>
            <a:endParaRPr kumimoji="1" lang="zh-CN" altLang="en-US" sz="32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163B103-BF03-45B3-B569-849FAB3C5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4776"/>
            <a:ext cx="7772400" cy="5455024"/>
          </a:xfrm>
        </p:spPr>
        <p:txBody>
          <a:bodyPr/>
          <a:lstStyle/>
          <a:p>
            <a:r>
              <a:rPr lang="zh-CN" altLang="en-US" dirty="0"/>
              <a:t>课程网站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https://huangqy89.github.io/dc-2025/laboratories/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《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实验指导书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》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密码：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dc-2025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3736C6B-8CD2-48BB-8843-735303F2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2A2A-6DB3-4403-9570-03352F0E6CA5}" type="slidenum">
              <a:rPr lang="zh-CN" altLang="en-GB" smtClean="0"/>
              <a:pPr>
                <a:defRPr/>
              </a:pPr>
              <a:t>10</a:t>
            </a:fld>
            <a:endParaRPr lang="en-GB" altLang="zh-CN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BEA23E8-E095-4452-A780-E47F9A2427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5" y="1838272"/>
            <a:ext cx="6873948" cy="3325398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6B9C8198-58EE-46AC-8B50-C19C4E2F61DD}"/>
              </a:ext>
            </a:extLst>
          </p:cNvPr>
          <p:cNvSpPr/>
          <p:nvPr/>
        </p:nvSpPr>
        <p:spPr bwMode="auto">
          <a:xfrm>
            <a:off x="1473958" y="3916907"/>
            <a:ext cx="1892490" cy="218365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</a:pPr>
            <a:endParaRPr kumimoji="0" lang="zh-CN" altLang="en-US" sz="96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5418C7F-FD36-412F-8BE5-83624E7DE27A}"/>
              </a:ext>
            </a:extLst>
          </p:cNvPr>
          <p:cNvSpPr/>
          <p:nvPr/>
        </p:nvSpPr>
        <p:spPr bwMode="auto">
          <a:xfrm>
            <a:off x="6859305" y="2508913"/>
            <a:ext cx="724301" cy="218365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</a:pPr>
            <a:endParaRPr kumimoji="0" lang="zh-CN" altLang="en-US" sz="96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451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3">
            <a:extLst>
              <a:ext uri="{FF2B5EF4-FFF2-40B4-BE49-F238E27FC236}">
                <a16:creationId xmlns:a16="http://schemas.microsoft.com/office/drawing/2014/main" id="{D1EE4C6B-3F9D-4A27-9383-2AF7AE28F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654685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SzPct val="100000"/>
            </a:pPr>
            <a:r>
              <a:rPr kumimoji="1" lang="zh-CN" altLang="en-U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二</a:t>
            </a:r>
            <a:r>
              <a:rPr kumimoji="1" lang="zh-CN" altLang="ru-RU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、</a:t>
            </a:r>
            <a:r>
              <a:rPr kumimoji="1" lang="zh-CN" altLang="en-U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教学计划与分组</a:t>
            </a:r>
            <a:endParaRPr kumimoji="1" lang="zh-CN" altLang="ru-RU" sz="5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AAD06937-07A1-4347-88EA-92361D9CA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558" y="895350"/>
            <a:ext cx="8729442" cy="463550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8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24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0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buFontTx/>
              <a:buNone/>
              <a:defRPr/>
            </a:pPr>
            <a:r>
              <a:rPr lang="zh-CN" altLang="en-US" sz="36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课程教学计划安排：</a:t>
            </a:r>
            <a:endParaRPr lang="en-US" altLang="zh-CN" kern="10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6F11FA-7017-8450-7260-CB31CDE53D45}"/>
              </a:ext>
            </a:extLst>
          </p:cNvPr>
          <p:cNvSpPr txBox="1">
            <a:spLocks/>
          </p:cNvSpPr>
          <p:nvPr/>
        </p:nvSpPr>
        <p:spPr>
          <a:xfrm>
            <a:off x="707643" y="1582068"/>
            <a:ext cx="8601989" cy="5015582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第一次：实验课概论（实验</a:t>
            </a:r>
            <a:r>
              <a:rPr lang="en-US" altLang="zh-CN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第二次：</a:t>
            </a:r>
            <a:endParaRPr lang="en-US" altLang="zh-CN" sz="20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组合逻辑电路分析与设计 （实验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8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第三次：</a:t>
            </a:r>
            <a:endParaRPr lang="en-US" altLang="zh-CN" sz="20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译码器电路原理及应用（实验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8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2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第四次：</a:t>
            </a:r>
            <a:endParaRPr lang="en-US" altLang="zh-CN" sz="22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数据选择器电路原理及应用（实验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8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译码显示电路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数码管的扫描式显示 （实验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8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第五次：</a:t>
            </a:r>
            <a:endParaRPr lang="en-US" altLang="zh-CN" sz="20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译码显示电路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点阵的原理和应用 （实验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8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触发器的应用 （实验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8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第六次：移位寄存器实现汽车尾灯控制电路 （实验</a:t>
            </a:r>
            <a:r>
              <a:rPr lang="en-US" altLang="zh-CN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第七次：</a:t>
            </a:r>
            <a:endParaRPr lang="en-US" altLang="zh-CN" sz="20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同步计数器与异步计数器的实现 （实验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8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利用 </a:t>
            </a:r>
            <a:r>
              <a:rPr lang="en-US" altLang="zh-CN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MSI 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设计六十进制计数器 （</a:t>
            </a:r>
            <a:r>
              <a:rPr lang="zh-CN" altLang="en-US" sz="18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</a:t>
            </a:r>
            <a:r>
              <a:rPr lang="en-US" altLang="zh-CN" sz="18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1800" b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800" b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C27262-DFC5-438E-921A-4DB2CD56A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E320D5-BF0E-4393-A82F-D4D32D436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marR="0" lvl="0" indent="-273050" defTabSz="914400" latinLnBrk="0">
              <a:lnSpc>
                <a:spcPct val="100000"/>
              </a:lnSpc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lang="zh-CN" altLang="en-US" sz="20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第八次：特殊计数器的实现 （</a:t>
            </a:r>
            <a:r>
              <a:rPr lang="zh-CN" altLang="en-US" sz="2000" kern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</a:t>
            </a:r>
            <a:r>
              <a:rPr lang="en-US" altLang="zh-CN" sz="2000" kern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z="20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kern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73050" marR="0" lvl="0" indent="-273050" defTabSz="914400" latinLnBrk="0">
              <a:lnSpc>
                <a:spcPct val="100000"/>
              </a:lnSpc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lang="zh-CN" altLang="en-US" sz="20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第九次：</a:t>
            </a:r>
            <a:r>
              <a:rPr lang="en-US" altLang="zh-CN" sz="20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8421 </a:t>
            </a:r>
            <a:r>
              <a:rPr lang="zh-CN" altLang="en-US" sz="20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码检测电路的设计 （实验</a:t>
            </a:r>
            <a:r>
              <a:rPr lang="en-US" altLang="zh-CN" sz="20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20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  <a:p>
            <a:pPr marL="273050" marR="0" lvl="0" indent="-273050" defTabSz="914400" latinLnBrk="0">
              <a:lnSpc>
                <a:spcPct val="100000"/>
              </a:lnSpc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lang="zh-CN" altLang="en-US" sz="2000" kern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第十次：现场考核；</a:t>
            </a:r>
            <a:endParaRPr lang="en-US" altLang="zh-CN" sz="2000" kern="1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0D9BE81-567C-474C-AC91-C1DA602B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4FC249-0138-4740-AD7C-C31857BF085C}" type="slidenum">
              <a:rPr lang="zh-CN" altLang="en-GB" smtClean="0"/>
              <a:pPr>
                <a:defRPr/>
              </a:pPr>
              <a:t>12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417436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530772" y="0"/>
            <a:ext cx="77724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100000"/>
            </a:pPr>
            <a:r>
              <a:rPr kumimoji="1" lang="zh-CN" altLang="en-U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二</a:t>
            </a:r>
            <a:r>
              <a:rPr kumimoji="1" lang="zh-CN" altLang="ru-RU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、</a:t>
            </a:r>
            <a:r>
              <a:rPr kumimoji="1" lang="zh-CN" altLang="en-U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教学计划与分组</a:t>
            </a:r>
            <a:endParaRPr kumimoji="1" lang="zh-CN" altLang="ru-RU" sz="5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</p:txBody>
      </p:sp>
      <p:sp>
        <p:nvSpPr>
          <p:cNvPr id="13315" name="内容占位符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134007" y="1143000"/>
            <a:ext cx="8875986" cy="5659084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2800" dirty="0"/>
              <a:t>分组情况：</a:t>
            </a:r>
            <a:r>
              <a:rPr lang="en-US" altLang="zh-CN" sz="2800" dirty="0"/>
              <a:t>1</a:t>
            </a:r>
            <a:r>
              <a:rPr lang="zh-CN" altLang="en-US" sz="2800" dirty="0"/>
              <a:t>人</a:t>
            </a:r>
            <a:r>
              <a:rPr lang="en-US" altLang="zh-CN" sz="2800" dirty="0"/>
              <a:t>/</a:t>
            </a:r>
            <a:r>
              <a:rPr lang="zh-CN" altLang="en-US" sz="2800" dirty="0"/>
              <a:t>组，</a:t>
            </a:r>
            <a:r>
              <a:rPr lang="en-US" altLang="zh-CN" sz="2800" dirty="0">
                <a:solidFill>
                  <a:srgbClr val="C00000"/>
                </a:solidFill>
              </a:rPr>
              <a:t>1</a:t>
            </a:r>
            <a:r>
              <a:rPr lang="zh-CN" altLang="en-US" sz="2800" dirty="0"/>
              <a:t>次课</a:t>
            </a:r>
            <a:r>
              <a:rPr lang="en-US" altLang="zh-CN" sz="2800" dirty="0"/>
              <a:t>(</a:t>
            </a:r>
            <a:r>
              <a:rPr lang="en-US" altLang="zh-CN" sz="2800" dirty="0">
                <a:solidFill>
                  <a:srgbClr val="FF0000"/>
                </a:solidFill>
              </a:rPr>
              <a:t>3</a:t>
            </a:r>
            <a:r>
              <a:rPr lang="zh-CN" altLang="en-US" sz="2800" dirty="0"/>
              <a:t>小节</a:t>
            </a:r>
            <a:r>
              <a:rPr lang="en-US" altLang="zh-CN" sz="2800" dirty="0"/>
              <a:t>)/</a:t>
            </a:r>
            <a:r>
              <a:rPr lang="zh-CN" altLang="en-US" sz="2800" dirty="0"/>
              <a:t>周；</a:t>
            </a:r>
            <a:endParaRPr lang="en-US" altLang="zh-CN" sz="2800" dirty="0"/>
          </a:p>
          <a:p>
            <a:pPr>
              <a:lnSpc>
                <a:spcPct val="130000"/>
              </a:lnSpc>
            </a:pPr>
            <a:r>
              <a:rPr lang="zh-CN" altLang="en-US" sz="2800" dirty="0"/>
              <a:t>教学时间窗口：在</a:t>
            </a:r>
            <a:r>
              <a:rPr lang="en-US" altLang="zh-CN" sz="2800" dirty="0">
                <a:solidFill>
                  <a:srgbClr val="C00000"/>
                </a:solidFill>
              </a:rPr>
              <a:t>7-17</a:t>
            </a:r>
            <a:r>
              <a:rPr lang="zh-CN" altLang="en-US" sz="2800" dirty="0">
                <a:solidFill>
                  <a:srgbClr val="C00000"/>
                </a:solidFill>
              </a:rPr>
              <a:t>周周四晚上</a:t>
            </a:r>
            <a:r>
              <a:rPr lang="en-US" altLang="zh-CN" sz="2800" dirty="0">
                <a:solidFill>
                  <a:srgbClr val="C00000"/>
                </a:solidFill>
              </a:rPr>
              <a:t>9-11</a:t>
            </a:r>
            <a:r>
              <a:rPr lang="zh-CN" altLang="en-US" sz="2800" dirty="0">
                <a:solidFill>
                  <a:srgbClr val="C00000"/>
                </a:solidFill>
              </a:rPr>
              <a:t>节</a:t>
            </a:r>
            <a:r>
              <a:rPr lang="zh-CN" altLang="en-US" sz="2800" dirty="0"/>
              <a:t>，共</a:t>
            </a:r>
            <a:r>
              <a:rPr lang="en-US" altLang="zh-CN" sz="2800" dirty="0">
                <a:solidFill>
                  <a:srgbClr val="FF0000"/>
                </a:solidFill>
              </a:rPr>
              <a:t>9+1</a:t>
            </a:r>
            <a:r>
              <a:rPr lang="zh-CN" altLang="en-US" sz="2800" dirty="0"/>
              <a:t>周；</a:t>
            </a:r>
            <a:endParaRPr lang="en-US" altLang="zh-CN" sz="2800" dirty="0"/>
          </a:p>
          <a:p>
            <a:pPr>
              <a:lnSpc>
                <a:spcPct val="130000"/>
              </a:lnSpc>
            </a:pPr>
            <a:r>
              <a:rPr lang="zh-CN" altLang="en-US" sz="2800" dirty="0"/>
              <a:t>课程助教：</a:t>
            </a:r>
            <a:endParaRPr lang="en-US" altLang="zh-CN" sz="2800" dirty="0"/>
          </a:p>
          <a:p>
            <a:pPr lvl="1">
              <a:lnSpc>
                <a:spcPct val="130000"/>
              </a:lnSpc>
              <a:buClr>
                <a:srgbClr val="40458C"/>
              </a:buClr>
            </a:pPr>
            <a:r>
              <a:rPr lang="zh-CN" altLang="en-US" sz="2400" dirty="0">
                <a:solidFill>
                  <a:srgbClr val="40458C"/>
                </a:solidFill>
              </a:rPr>
              <a:t>罗志成，</a:t>
            </a:r>
            <a:r>
              <a:rPr lang="zh-CN" altLang="en-US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邮箱：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40458C"/>
                </a:solidFill>
              </a:rPr>
              <a:t>luozhch23@mail2.sysu.edu.cn</a:t>
            </a:r>
          </a:p>
          <a:p>
            <a:pPr lvl="1">
              <a:lnSpc>
                <a:spcPct val="130000"/>
              </a:lnSpc>
              <a:buClr>
                <a:srgbClr val="40458C"/>
              </a:buClr>
            </a:pPr>
            <a:r>
              <a:rPr lang="zh-CN" altLang="en-US" sz="2400" dirty="0">
                <a:solidFill>
                  <a:srgbClr val="40458C"/>
                </a:solidFill>
              </a:rPr>
              <a:t>肖捷，邮箱：</a:t>
            </a:r>
            <a:r>
              <a:rPr lang="en-US" altLang="zh-CN" sz="2400" dirty="0">
                <a:solidFill>
                  <a:srgbClr val="40458C"/>
                </a:solidFill>
              </a:rPr>
              <a:t>xiaoj78@mail2.sysu.edu.cn</a:t>
            </a:r>
          </a:p>
        </p:txBody>
      </p:sp>
    </p:spTree>
  </p:cSld>
  <p:clrMapOvr>
    <a:masterClrMapping/>
  </p:clrMapOvr>
  <p:transition advTm="12468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396893" y="0"/>
            <a:ext cx="7772400" cy="1143000"/>
          </a:xfrm>
        </p:spPr>
        <p:txBody>
          <a:bodyPr/>
          <a:lstStyle/>
          <a:p>
            <a:r>
              <a:rPr kumimoji="1" lang="zh-CN" altLang="en-US" sz="5400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n-cs"/>
              </a:rPr>
              <a:t>三、课程评分</a:t>
            </a:r>
          </a:p>
        </p:txBody>
      </p:sp>
      <p:sp>
        <p:nvSpPr>
          <p:cNvPr id="13315" name="内容占位符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90436" y="1678781"/>
            <a:ext cx="8256671" cy="4114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dirty="0">
                <a:solidFill>
                  <a:srgbClr val="002060"/>
                </a:solidFill>
              </a:rPr>
              <a:t>课程评分规则：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2800" dirty="0">
                <a:solidFill>
                  <a:srgbClr val="002060"/>
                </a:solidFill>
              </a:rPr>
              <a:t>平时：占比</a:t>
            </a:r>
            <a:r>
              <a:rPr lang="en-US" altLang="zh-CN" sz="2800" dirty="0">
                <a:solidFill>
                  <a:srgbClr val="C00000"/>
                </a:solidFill>
              </a:rPr>
              <a:t>40%</a:t>
            </a:r>
            <a:r>
              <a:rPr lang="en-US" altLang="zh-CN" sz="2800" dirty="0">
                <a:solidFill>
                  <a:srgbClr val="002060"/>
                </a:solidFill>
              </a:rPr>
              <a:t> </a:t>
            </a:r>
            <a:r>
              <a:rPr lang="zh-CN" altLang="en-US" sz="2800" dirty="0">
                <a:solidFill>
                  <a:srgbClr val="002060"/>
                </a:solidFill>
              </a:rPr>
              <a:t>；</a:t>
            </a:r>
            <a:r>
              <a:rPr lang="en-US" altLang="zh-CN" sz="2800" dirty="0">
                <a:solidFill>
                  <a:srgbClr val="002060"/>
                </a:solidFill>
              </a:rPr>
              <a:t>9</a:t>
            </a:r>
            <a:r>
              <a:rPr lang="zh-CN" altLang="en-US" sz="2800" dirty="0">
                <a:solidFill>
                  <a:srgbClr val="002060"/>
                </a:solidFill>
              </a:rPr>
              <a:t>周上课时间出勤、实验报告评分情况；</a:t>
            </a:r>
            <a:endParaRPr lang="en-US" altLang="zh-CN" sz="2800" dirty="0">
              <a:solidFill>
                <a:srgbClr val="002060"/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2800" dirty="0">
                <a:solidFill>
                  <a:srgbClr val="002060"/>
                </a:solidFill>
              </a:rPr>
              <a:t>期末考试实际操作：共</a:t>
            </a:r>
            <a:r>
              <a:rPr lang="en-US" altLang="zh-CN" sz="2800" dirty="0">
                <a:solidFill>
                  <a:srgbClr val="C00000"/>
                </a:solidFill>
              </a:rPr>
              <a:t>60%</a:t>
            </a:r>
            <a:r>
              <a:rPr lang="en-US" altLang="zh-CN" sz="2800" dirty="0">
                <a:solidFill>
                  <a:srgbClr val="002060"/>
                </a:solidFill>
              </a:rPr>
              <a:t> </a:t>
            </a:r>
            <a:r>
              <a:rPr lang="zh-CN" altLang="en-US" sz="2800" dirty="0">
                <a:solidFill>
                  <a:srgbClr val="002060"/>
                </a:solidFill>
              </a:rPr>
              <a:t>（第</a:t>
            </a:r>
            <a:r>
              <a:rPr lang="en-US" altLang="zh-CN" sz="2800" dirty="0">
                <a:solidFill>
                  <a:srgbClr val="002060"/>
                </a:solidFill>
              </a:rPr>
              <a:t>17</a:t>
            </a:r>
            <a:r>
              <a:rPr lang="zh-CN" altLang="en-US" sz="2800" dirty="0">
                <a:solidFill>
                  <a:srgbClr val="002060"/>
                </a:solidFill>
              </a:rPr>
              <a:t>周）；</a:t>
            </a:r>
            <a:endParaRPr lang="en-US" altLang="zh-CN" sz="2800" dirty="0">
              <a:solidFill>
                <a:srgbClr val="002060"/>
              </a:solidFill>
            </a:endParaRPr>
          </a:p>
        </p:txBody>
      </p:sp>
      <p:sp>
        <p:nvSpPr>
          <p:cNvPr id="1331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2B6FFD8-13AD-4991-8242-EEF8CEC9801D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979B9EF-568C-4043-B382-777FCC45A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436" y="1039761"/>
            <a:ext cx="7879274" cy="63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600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2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课程考核方式</a:t>
            </a:r>
            <a:r>
              <a:rPr lang="en-US" altLang="zh-CN" sz="2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围绕</a:t>
            </a:r>
            <a:r>
              <a:rPr lang="en-US" altLang="zh-CN" sz="2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教学大纲</a:t>
            </a:r>
            <a:r>
              <a:rPr lang="en-US" altLang="zh-CN" sz="2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制定</a:t>
            </a:r>
          </a:p>
        </p:txBody>
      </p:sp>
    </p:spTree>
    <p:extLst>
      <p:ext uri="{BB962C8B-B14F-4D97-AF65-F5344CB8AC3E}">
        <p14:creationId xmlns:p14="http://schemas.microsoft.com/office/powerpoint/2010/main" val="2729358246"/>
      </p:ext>
    </p:extLst>
  </p:cSld>
  <p:clrMapOvr>
    <a:masterClrMapping/>
  </p:clrMapOvr>
  <p:transition advTm="12468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0CEC199-91DC-4C32-8156-8303B38A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b="0" kern="120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fld id="{31C02A2A-6DB3-4403-9570-03352F0E6CA5}" type="slidenum">
              <a:rPr lang="zh-CN" altLang="en-GB" smtClean="0"/>
              <a:pPr>
                <a:defRPr/>
              </a:pPr>
              <a:t>15</a:t>
            </a:fld>
            <a:endParaRPr lang="en-GB" altLang="zh-C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8D7F0D-C337-4E9C-B670-A60B0732318C}"/>
              </a:ext>
            </a:extLst>
          </p:cNvPr>
          <p:cNvSpPr txBox="1">
            <a:spLocks noChangeArrowheads="1"/>
          </p:cNvSpPr>
          <p:nvPr/>
        </p:nvSpPr>
        <p:spPr>
          <a:xfrm>
            <a:off x="497714" y="339146"/>
            <a:ext cx="8305800" cy="1143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实验报告要求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ECD5017-019B-4591-A04B-4D902D928335}"/>
              </a:ext>
            </a:extLst>
          </p:cNvPr>
          <p:cNvSpPr txBox="1"/>
          <p:nvPr/>
        </p:nvSpPr>
        <p:spPr>
          <a:xfrm>
            <a:off x="563742" y="1728463"/>
            <a:ext cx="7894458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2400" dirty="0"/>
              <a:t>每个实验报告满分</a:t>
            </a:r>
            <a:r>
              <a:rPr lang="en-US" altLang="zh-CN" sz="2400" dirty="0"/>
              <a:t>4</a:t>
            </a:r>
            <a:r>
              <a:rPr lang="zh-CN" altLang="en-US" sz="2400" dirty="0"/>
              <a:t>分，评分标准：</a:t>
            </a:r>
            <a:endParaRPr lang="en-US" altLang="zh-CN" sz="24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2000" dirty="0"/>
              <a:t>A+</a:t>
            </a:r>
            <a:r>
              <a:rPr lang="zh-CN" altLang="en-US" sz="2000" dirty="0"/>
              <a:t>：按时完成实验</a:t>
            </a:r>
            <a:r>
              <a:rPr lang="en-US" altLang="zh-CN" sz="2000" dirty="0"/>
              <a:t>+</a:t>
            </a:r>
            <a:r>
              <a:rPr lang="zh-CN" altLang="en-US" sz="2000" dirty="0"/>
              <a:t>按时提交实验报告</a:t>
            </a:r>
            <a:r>
              <a:rPr lang="en-US" altLang="zh-CN" sz="2000" dirty="0"/>
              <a:t>+</a:t>
            </a:r>
            <a:r>
              <a:rPr lang="zh-CN" altLang="en-US" sz="2000" dirty="0"/>
              <a:t>创新点（</a:t>
            </a:r>
            <a:r>
              <a:rPr lang="zh-CN" altLang="en-US" sz="2000" dirty="0">
                <a:solidFill>
                  <a:srgbClr val="FF0000"/>
                </a:solidFill>
              </a:rPr>
              <a:t>新思路、新方法、新发现</a:t>
            </a:r>
            <a:r>
              <a:rPr lang="en-US" altLang="zh-CN" sz="2000" dirty="0"/>
              <a:t>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2000" dirty="0"/>
              <a:t>A</a:t>
            </a:r>
            <a:r>
              <a:rPr lang="zh-CN" altLang="en-US" sz="2000" dirty="0"/>
              <a:t>：按时完成实验</a:t>
            </a:r>
            <a:r>
              <a:rPr lang="en-US" altLang="zh-CN" sz="2000" dirty="0"/>
              <a:t>+</a:t>
            </a:r>
            <a:r>
              <a:rPr lang="zh-CN" altLang="en-US" sz="2000" dirty="0"/>
              <a:t>按时提交实验报告</a:t>
            </a:r>
            <a:endParaRPr lang="en-US" altLang="zh-CN" sz="20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2000" dirty="0"/>
              <a:t>B</a:t>
            </a:r>
            <a:r>
              <a:rPr lang="zh-CN" altLang="en-US" sz="2000" dirty="0"/>
              <a:t>：未按时 </a:t>
            </a:r>
            <a:r>
              <a:rPr lang="en-US" altLang="zh-CN" sz="2000" dirty="0"/>
              <a:t>(</a:t>
            </a:r>
            <a:r>
              <a:rPr lang="zh-CN" altLang="en-US" sz="2000" dirty="0"/>
              <a:t>下课前</a:t>
            </a:r>
            <a:r>
              <a:rPr lang="en-US" altLang="zh-CN" sz="2000" dirty="0"/>
              <a:t>) </a:t>
            </a:r>
            <a:r>
              <a:rPr lang="zh-CN" altLang="en-US" sz="2000" dirty="0"/>
              <a:t>完成实验、或未按时提交实验报告、或实验报告有缺项</a:t>
            </a:r>
            <a:endParaRPr lang="en-US" altLang="zh-CN" sz="20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2000" dirty="0"/>
              <a:t>C</a:t>
            </a:r>
            <a:r>
              <a:rPr lang="zh-CN" altLang="en-US" sz="2000" dirty="0"/>
              <a:t>：未完成实验或未提交实验报告</a:t>
            </a:r>
            <a:endParaRPr lang="en-US" altLang="zh-CN" sz="20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2000" dirty="0"/>
              <a:t>D</a:t>
            </a:r>
            <a:r>
              <a:rPr lang="zh-CN" altLang="en-US" sz="2000" dirty="0"/>
              <a:t>：未完成实验且未提交实验报告</a:t>
            </a:r>
            <a:endParaRPr lang="en-US" altLang="zh-CN" sz="2000" dirty="0"/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2322547"/>
      </p:ext>
    </p:extLst>
  </p:cSld>
  <p:clrMapOvr>
    <a:masterClrMapping/>
  </p:clrMapOvr>
  <p:transition advTm="12468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450" name="Text Box 2"/>
          <p:cNvSpPr txBox="1">
            <a:spLocks noChangeArrowheads="1"/>
          </p:cNvSpPr>
          <p:nvPr/>
        </p:nvSpPr>
        <p:spPr bwMode="auto">
          <a:xfrm>
            <a:off x="1543844" y="1313180"/>
            <a:ext cx="6119812" cy="18288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1" lang="zh-CN" altLang="en-US" sz="1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itchFamily="2" charset="-122"/>
                <a:ea typeface="华文彩云" pitchFamily="2" charset="-122"/>
              </a:rPr>
              <a:t>谢  谢！</a:t>
            </a:r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fld id="{520EDDB9-1FB7-4669-BA99-D914B01342A4}" type="slidenum">
              <a:rPr lang="zh-CN" altLang="en-GB" sz="1200" smtClean="0">
                <a:solidFill>
                  <a:srgbClr val="40458C"/>
                </a:solidFill>
              </a:rPr>
              <a:pPr/>
              <a:t>16</a:t>
            </a:fld>
            <a:endParaRPr lang="en-GB" altLang="zh-CN" sz="1200">
              <a:solidFill>
                <a:srgbClr val="40458C"/>
              </a:solidFill>
            </a:endParaRPr>
          </a:p>
        </p:txBody>
      </p:sp>
      <p:sp>
        <p:nvSpPr>
          <p:cNvPr id="4" name="内容占位符 5"/>
          <p:cNvSpPr txBox="1">
            <a:spLocks/>
          </p:cNvSpPr>
          <p:nvPr/>
        </p:nvSpPr>
        <p:spPr>
          <a:xfrm>
            <a:off x="898525" y="3249613"/>
            <a:ext cx="7410450" cy="3243262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zh-CN" altLang="en-US" sz="32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联系信息：</a:t>
            </a:r>
            <a:endParaRPr lang="en-US" altLang="zh-CN" sz="32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zh-CN" altLang="en-US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超算中心</a:t>
            </a: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529F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Email: </a:t>
            </a: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hlinkClick r:id="rId4"/>
              </a:rPr>
              <a:t>huangqy89@mail.sysu.edu.cn</a:t>
            </a:r>
            <a:endParaRPr lang="en-US" altLang="zh-CN" sz="24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zh-CN" altLang="en-US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企业微信</a:t>
            </a:r>
            <a:endParaRPr lang="en-US" altLang="zh-CN" sz="24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Arial" pitchFamily="34" charset="0"/>
              <a:buNone/>
              <a:defRPr/>
            </a:pPr>
            <a:r>
              <a:rPr lang="en-US" altLang="zh-CN" sz="18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	</a:t>
            </a:r>
            <a:endParaRPr lang="zh-CN" altLang="en-US" sz="2400" b="0" u="sng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058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435975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defRPr/>
            </a:pPr>
            <a:r>
              <a:rPr kumimoji="1" lang="zh-CN" altLang="en-US" sz="48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  </a:t>
            </a:r>
          </a:p>
        </p:txBody>
      </p:sp>
      <p:sp>
        <p:nvSpPr>
          <p:cNvPr id="1325059" name="Text Box 3"/>
          <p:cNvSpPr txBox="1">
            <a:spLocks noChangeArrowheads="1"/>
          </p:cNvSpPr>
          <p:nvPr/>
        </p:nvSpPr>
        <p:spPr bwMode="auto">
          <a:xfrm>
            <a:off x="419100" y="371475"/>
            <a:ext cx="427196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2425" indent="-352425">
              <a:lnSpc>
                <a:spcPct val="12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kumimoji="1" lang="zh-CN" altLang="en-U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  提</a:t>
            </a:r>
            <a:r>
              <a:rPr kumimoji="1" lang="en-US" altLang="zh-CN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	</a:t>
            </a:r>
            <a:r>
              <a:rPr kumimoji="1" lang="zh-CN" altLang="en-U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纲</a:t>
            </a:r>
            <a:endParaRPr kumimoji="1" lang="en-US" altLang="zh-CN" sz="5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849438" y="1574800"/>
            <a:ext cx="5808662" cy="485457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3"/>
              </a:buBlip>
              <a:defRPr sz="3200" kern="1200">
                <a:solidFill>
                  <a:srgbClr val="000066"/>
                </a:solidFill>
                <a:latin typeface="Arial" pitchFamily="34" charset="0"/>
                <a:ea typeface="黑体" pitchFamily="49" charset="-122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黑体" pitchFamily="49" charset="-122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黑体" pitchFamily="49" charset="-122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黑体" pitchFamily="49" charset="-122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黑体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Tx/>
              <a:buFontTx/>
              <a:buNone/>
              <a:defRPr/>
            </a:pPr>
            <a:r>
              <a:rPr kumimoji="1" lang="zh-CN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一、课程介绍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Tx/>
              <a:buFontTx/>
              <a:buNone/>
              <a:defRPr/>
            </a:pPr>
            <a:r>
              <a:rPr kumimoji="1" lang="zh-CN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二、教学计划与分组</a:t>
            </a:r>
            <a:endParaRPr kumimoji="1" lang="en-US" altLang="zh-CN" sz="4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Tx/>
              <a:buFontTx/>
              <a:buNone/>
              <a:defRPr/>
            </a:pPr>
            <a:r>
              <a:rPr kumimoji="1" lang="zh-CN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三、课程评分</a:t>
            </a:r>
            <a:endParaRPr kumimoji="1" lang="en-US" altLang="zh-CN" sz="4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None/>
              <a:defRPr/>
            </a:pPr>
            <a:endParaRPr lang="zh-CN" altLang="en-US" sz="3600" dirty="0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3047F06-F6AD-47B9-B043-BB2C393C5815}" type="slidenum">
              <a:rPr lang="zh-CN" altLang="en-GB" smtClean="0"/>
              <a:pPr/>
              <a:t>2</a:t>
            </a:fld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页脚占位符 3">
            <a:extLst>
              <a:ext uri="{FF2B5EF4-FFF2-40B4-BE49-F238E27FC236}">
                <a16:creationId xmlns:a16="http://schemas.microsoft.com/office/drawing/2014/main" id="{C0175F07-65F1-41A6-B8EB-7B4823B028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200" b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F2C1EF9-1FB5-42D9-A9AD-7C0C31DB6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31" y="1138237"/>
            <a:ext cx="860425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4675" indent="-609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30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课程名称：</a:t>
            </a:r>
            <a:r>
              <a:rPr lang="zh-CN" altLang="en-US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数字电路与逻辑设计实验</a:t>
            </a:r>
            <a:endParaRPr lang="en-US" altLang="zh-CN" sz="30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30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课程种类： </a:t>
            </a:r>
            <a:r>
              <a:rPr lang="zh-CN" altLang="en-US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必修</a:t>
            </a:r>
          </a:p>
          <a:p>
            <a:pPr eaLnBrk="1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30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 时 数： </a:t>
            </a:r>
            <a:r>
              <a:rPr lang="en-US" altLang="zh-CN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36</a:t>
            </a:r>
            <a:r>
              <a:rPr lang="zh-CN" altLang="en-US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学时（</a:t>
            </a:r>
            <a:r>
              <a:rPr lang="en-US" altLang="zh-CN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节</a:t>
            </a:r>
            <a:r>
              <a:rPr lang="en-US" altLang="zh-CN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*10</a:t>
            </a:r>
            <a:r>
              <a:rPr lang="zh-CN" altLang="en-US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周）</a:t>
            </a:r>
          </a:p>
          <a:p>
            <a:pPr eaLnBrk="1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30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    分： </a:t>
            </a:r>
            <a:r>
              <a:rPr lang="en-US" altLang="zh-CN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1.0</a:t>
            </a:r>
            <a:r>
              <a:rPr lang="zh-CN" altLang="en-US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学分</a:t>
            </a:r>
            <a:endParaRPr lang="en-US" altLang="zh-CN" sz="30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30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上课地点： </a:t>
            </a:r>
            <a:r>
              <a:rPr lang="zh-CN" altLang="en-US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丰盛堂丰</a:t>
            </a:r>
            <a:r>
              <a:rPr lang="en-US" altLang="zh-CN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C503</a:t>
            </a:r>
          </a:p>
          <a:p>
            <a:pPr eaLnBrk="1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30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课程定位：</a:t>
            </a:r>
            <a:r>
              <a:rPr lang="zh-CN" altLang="en-US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巩固理论知识，增长实践经验，培养实验作风！</a:t>
            </a:r>
            <a:endParaRPr lang="en-US" altLang="zh-CN" sz="30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1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r>
              <a:rPr lang="zh-CN" altLang="en-US" sz="30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课程特色：</a:t>
            </a:r>
            <a:r>
              <a:rPr lang="zh-CN" altLang="en-US" sz="30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基础训练为本，软硬结合为线，设计创新牵引！</a:t>
            </a:r>
            <a:endParaRPr lang="en-US" altLang="zh-CN" sz="30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4" name="Rectangle 13">
            <a:extLst>
              <a:ext uri="{FF2B5EF4-FFF2-40B4-BE49-F238E27FC236}">
                <a16:creationId xmlns:a16="http://schemas.microsoft.com/office/drawing/2014/main" id="{C887DE96-BCC3-4E07-986F-13EF29161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31" y="273050"/>
            <a:ext cx="644130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SzPct val="100000"/>
            </a:pPr>
            <a:r>
              <a:rPr kumimoji="1" lang="zh-CN" altLang="ru-RU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一、课程介绍</a:t>
            </a:r>
            <a:r>
              <a:rPr kumimoji="1" lang="en-US" altLang="zh-CN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-</a:t>
            </a:r>
            <a:r>
              <a:rPr kumimoji="1" lang="zh-CN" altLang="en-U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概要</a:t>
            </a:r>
            <a:endParaRPr kumimoji="1" lang="zh-CN" altLang="ru-RU" sz="5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F8362DE3-9AC5-4570-A7A1-EBE275A7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3047F06-F6AD-47B9-B043-BB2C393C5815}" type="slidenum">
              <a:rPr lang="zh-CN" altLang="en-GB" smtClean="0"/>
              <a:pPr/>
              <a:t>3</a:t>
            </a:fld>
            <a:endParaRPr lang="en-GB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页脚占位符 2">
            <a:extLst>
              <a:ext uri="{FF2B5EF4-FFF2-40B4-BE49-F238E27FC236}">
                <a16:creationId xmlns:a16="http://schemas.microsoft.com/office/drawing/2014/main" id="{E420B078-C400-4391-B022-E7B57B02E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200" b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5124" name="Rectangle 14">
            <a:extLst>
              <a:ext uri="{FF2B5EF4-FFF2-40B4-BE49-F238E27FC236}">
                <a16:creationId xmlns:a16="http://schemas.microsoft.com/office/drawing/2014/main" id="{9D7BD41D-2F12-47C2-8F99-6F3AA067EEA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1000" y="1076121"/>
            <a:ext cx="2743200" cy="5068887"/>
          </a:xfrm>
          <a:prstGeom prst="rect">
            <a:avLst/>
          </a:prstGeom>
        </p:spPr>
        <p:txBody>
          <a:bodyPr/>
          <a:lstStyle/>
          <a:p>
            <a:pPr indent="0" algn="just">
              <a:buFontTx/>
              <a:buNone/>
              <a:defRPr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课程内容：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0" algn="just">
              <a:buFontTx/>
              <a:buNone/>
              <a:defRPr/>
            </a:pPr>
            <a:endParaRPr lang="en-US" altLang="zh-CN" sz="2000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	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C045EB77-54D1-46FF-809E-8F9ACD5E2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32" y="1091154"/>
            <a:ext cx="7885471" cy="5068887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8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24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0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buFontTx/>
              <a:buNone/>
              <a:defRPr/>
            </a:pP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0" algn="just">
              <a:lnSpc>
                <a:spcPct val="150000"/>
              </a:lnSpc>
              <a:buFontTx/>
              <a:buNone/>
              <a:defRPr/>
            </a:pPr>
            <a:r>
              <a:rPr lang="zh-CN" altLang="en-US" sz="2400" b="0" kern="100" dirty="0">
                <a:latin typeface="黑体" panose="02010609060101010101" pitchFamily="49" charset="-122"/>
                <a:ea typeface="黑体" panose="02010609060101010101" pitchFamily="49" charset="-122"/>
              </a:rPr>
              <a:t>本课程目的是配合</a:t>
            </a:r>
            <a:r>
              <a:rPr lang="en-US" altLang="zh-CN" sz="2400" b="0" kern="100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400" b="0" kern="100" dirty="0">
                <a:latin typeface="黑体" panose="02010609060101010101" pitchFamily="49" charset="-122"/>
                <a:ea typeface="黑体" panose="02010609060101010101" pitchFamily="49" charset="-122"/>
              </a:rPr>
              <a:t>数字电路与逻辑设计</a:t>
            </a:r>
            <a:r>
              <a:rPr lang="en-US" altLang="zh-CN" sz="2400" b="0" kern="100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400" b="0" kern="100" dirty="0">
                <a:latin typeface="黑体" panose="02010609060101010101" pitchFamily="49" charset="-122"/>
                <a:ea typeface="黑体" panose="02010609060101010101" pitchFamily="49" charset="-122"/>
              </a:rPr>
              <a:t>理论课，通过实验，</a:t>
            </a:r>
            <a:r>
              <a:rPr lang="zh-CN" altLang="en-US" sz="2400" b="0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让学生牢固掌握数字电路设计的基础知识和设计理论，从而使学生能够独立</a:t>
            </a:r>
            <a:r>
              <a:rPr lang="zh-CN" altLang="en-US" sz="2400" b="0" kern="100" dirty="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设计</a:t>
            </a:r>
            <a:r>
              <a:rPr lang="zh-CN" altLang="en-US" sz="2400" b="0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一定复杂程度的数字系统并且具备</a:t>
            </a:r>
            <a:r>
              <a:rPr lang="zh-CN" altLang="en-US" sz="2400" b="0" kern="100" dirty="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故障诊断</a:t>
            </a:r>
            <a:r>
              <a:rPr lang="zh-CN" altLang="en-US" sz="2400" b="0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能力</a:t>
            </a:r>
            <a:r>
              <a:rPr lang="zh-CN" altLang="en-US" sz="2400" b="0" kern="100" dirty="0">
                <a:latin typeface="黑体" panose="02010609060101010101" pitchFamily="49" charset="-122"/>
                <a:ea typeface="黑体" panose="02010609060101010101" pitchFamily="49" charset="-122"/>
              </a:rPr>
              <a:t>。教学内容包括数字电路概念、数字系统运作及编码、逻辑门、布尔数学运算和逻辑简化、组合逻辑电路分析及应用、可编程逻辑器件、触发器、计数器、移位记录器、记忆和存储、可编程逻辑及软件、信号接口和进程等。本课程的特点是理论与实践联系紧密，实用性强。</a:t>
            </a:r>
            <a:endParaRPr lang="zh-CN" altLang="zh-CN" sz="2400" b="0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49" name="Rectangle 13">
            <a:extLst>
              <a:ext uri="{FF2B5EF4-FFF2-40B4-BE49-F238E27FC236}">
                <a16:creationId xmlns:a16="http://schemas.microsoft.com/office/drawing/2014/main" id="{06FFF929-A8FC-4E3A-9EE2-B6638252D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16003"/>
            <a:ext cx="8661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SzPct val="100000"/>
            </a:pPr>
            <a:r>
              <a:rPr kumimoji="1" lang="zh-CN" altLang="ru-RU" sz="48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一、课程介绍</a:t>
            </a:r>
            <a:r>
              <a:rPr kumimoji="1" lang="en-US" altLang="zh-CN" sz="48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-</a:t>
            </a:r>
            <a:r>
              <a:rPr kumimoji="1" lang="zh-CN" altLang="en-US" sz="4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引用自</a:t>
            </a:r>
            <a:r>
              <a:rPr kumimoji="1" lang="en-US" altLang="zh-CN" sz="4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《</a:t>
            </a:r>
            <a:r>
              <a:rPr kumimoji="1" lang="zh-CN" altLang="en-US" sz="4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教学大纲</a:t>
            </a:r>
            <a:r>
              <a:rPr kumimoji="1" lang="en-US" altLang="zh-CN" sz="4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》</a:t>
            </a:r>
            <a:endParaRPr kumimoji="1" lang="zh-CN" altLang="ru-RU" sz="5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7" name="灯片编号占位符 3">
            <a:extLst>
              <a:ext uri="{FF2B5EF4-FFF2-40B4-BE49-F238E27FC236}">
                <a16:creationId xmlns:a16="http://schemas.microsoft.com/office/drawing/2014/main" id="{F56FFF2F-6A05-4693-876E-1076A55E0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3047F06-F6AD-47B9-B043-BB2C393C5815}" type="slidenum">
              <a:rPr lang="zh-CN" altLang="en-GB" smtClean="0"/>
              <a:pPr/>
              <a:t>4</a:t>
            </a:fld>
            <a:endParaRPr lang="en-GB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>
            <a:extLst>
              <a:ext uri="{FF2B5EF4-FFF2-40B4-BE49-F238E27FC236}">
                <a16:creationId xmlns:a16="http://schemas.microsoft.com/office/drawing/2014/main" id="{38B4F00E-ADFC-4427-B801-6349B81E4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EE17820-229F-4283-A74D-F496DF4D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2A2A-6DB3-4403-9570-03352F0E6CA5}" type="slidenum">
              <a:rPr lang="zh-CN" altLang="en-GB" smtClean="0"/>
              <a:pPr>
                <a:defRPr/>
              </a:pPr>
              <a:t>5</a:t>
            </a:fld>
            <a:endParaRPr lang="en-GB" alt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E305F89-90D7-4A6D-B832-BA9F3F08BA9B}"/>
              </a:ext>
            </a:extLst>
          </p:cNvPr>
          <p:cNvSpPr/>
          <p:nvPr/>
        </p:nvSpPr>
        <p:spPr bwMode="auto">
          <a:xfrm>
            <a:off x="3024000" y="2196000"/>
            <a:ext cx="2743200" cy="146880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</a:pPr>
            <a:endParaRPr kumimoji="0" lang="zh-CN" altLang="en-US" sz="96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6575D136-050A-4735-890E-17A9D1124D79}"/>
              </a:ext>
            </a:extLst>
          </p:cNvPr>
          <p:cNvCxnSpPr/>
          <p:nvPr/>
        </p:nvCxnSpPr>
        <p:spPr bwMode="auto">
          <a:xfrm>
            <a:off x="2308800" y="2505600"/>
            <a:ext cx="712800" cy="0"/>
          </a:xfrm>
          <a:prstGeom prst="lin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CC135100-573A-4679-8368-78C41A9C2B02}"/>
              </a:ext>
            </a:extLst>
          </p:cNvPr>
          <p:cNvCxnSpPr/>
          <p:nvPr/>
        </p:nvCxnSpPr>
        <p:spPr bwMode="auto">
          <a:xfrm>
            <a:off x="2308800" y="2780400"/>
            <a:ext cx="712800" cy="0"/>
          </a:xfrm>
          <a:prstGeom prst="lin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78632405-B9E5-4211-AC0A-CE028C542D19}"/>
              </a:ext>
            </a:extLst>
          </p:cNvPr>
          <p:cNvCxnSpPr/>
          <p:nvPr/>
        </p:nvCxnSpPr>
        <p:spPr bwMode="auto">
          <a:xfrm>
            <a:off x="2308800" y="3111600"/>
            <a:ext cx="712800" cy="0"/>
          </a:xfrm>
          <a:prstGeom prst="lin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9B083DFD-B119-423D-8BD4-8208D6AA5668}"/>
              </a:ext>
            </a:extLst>
          </p:cNvPr>
          <p:cNvCxnSpPr/>
          <p:nvPr/>
        </p:nvCxnSpPr>
        <p:spPr bwMode="auto">
          <a:xfrm>
            <a:off x="2308800" y="3414000"/>
            <a:ext cx="712800" cy="0"/>
          </a:xfrm>
          <a:prstGeom prst="lin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D4A11101-12AE-486F-86BC-C6FCAE39A60E}"/>
              </a:ext>
            </a:extLst>
          </p:cNvPr>
          <p:cNvCxnSpPr/>
          <p:nvPr/>
        </p:nvCxnSpPr>
        <p:spPr bwMode="auto">
          <a:xfrm>
            <a:off x="5767200" y="2989200"/>
            <a:ext cx="712800" cy="0"/>
          </a:xfrm>
          <a:prstGeom prst="lin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8780EBE2-DBE5-4BDE-8FF7-C736E6E31760}"/>
              </a:ext>
            </a:extLst>
          </p:cNvPr>
          <p:cNvSpPr txBox="1"/>
          <p:nvPr/>
        </p:nvSpPr>
        <p:spPr>
          <a:xfrm>
            <a:off x="1893600" y="2274767"/>
            <a:ext cx="41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A</a:t>
            </a:r>
            <a:endParaRPr lang="zh-CN" altLang="en-US" sz="20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A05C026-83FC-4B6F-B674-5E432026CF66}"/>
              </a:ext>
            </a:extLst>
          </p:cNvPr>
          <p:cNvSpPr txBox="1"/>
          <p:nvPr/>
        </p:nvSpPr>
        <p:spPr>
          <a:xfrm>
            <a:off x="1893600" y="2577166"/>
            <a:ext cx="41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B</a:t>
            </a:r>
            <a:endParaRPr lang="zh-CN" altLang="en-US" sz="20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944CCA3-2C8C-49F1-8A67-AC5AE6BB2843}"/>
              </a:ext>
            </a:extLst>
          </p:cNvPr>
          <p:cNvSpPr txBox="1"/>
          <p:nvPr/>
        </p:nvSpPr>
        <p:spPr>
          <a:xfrm>
            <a:off x="1893600" y="2911545"/>
            <a:ext cx="41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C</a:t>
            </a:r>
            <a:endParaRPr lang="zh-CN" altLang="en-US" sz="20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BD40A4A-7B73-4F00-B2DC-D61B7F62F743}"/>
              </a:ext>
            </a:extLst>
          </p:cNvPr>
          <p:cNvSpPr txBox="1"/>
          <p:nvPr/>
        </p:nvSpPr>
        <p:spPr>
          <a:xfrm>
            <a:off x="1893600" y="3252588"/>
            <a:ext cx="41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D</a:t>
            </a:r>
            <a:endParaRPr lang="zh-CN" altLang="en-US" sz="2000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9DDE136-2908-44C8-9A26-7ECBA92A627F}"/>
              </a:ext>
            </a:extLst>
          </p:cNvPr>
          <p:cNvSpPr txBox="1"/>
          <p:nvPr/>
        </p:nvSpPr>
        <p:spPr>
          <a:xfrm>
            <a:off x="6273600" y="2577166"/>
            <a:ext cx="41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X</a:t>
            </a:r>
            <a:endParaRPr lang="zh-CN" altLang="en-US" sz="2000" dirty="0"/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0B5119E8-7A43-4E03-A16F-C97722FE2A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687" y="2473277"/>
            <a:ext cx="873825" cy="873825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53556B00-1586-439B-9626-7C55C0F71328}"/>
              </a:ext>
            </a:extLst>
          </p:cNvPr>
          <p:cNvSpPr txBox="1"/>
          <p:nvPr/>
        </p:nvSpPr>
        <p:spPr>
          <a:xfrm>
            <a:off x="2972512" y="4244146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X =F(A,B,C,D,…)</a:t>
            </a:r>
            <a:endParaRPr lang="zh-CN" altLang="en-US" sz="20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3D21F1E-B512-4E56-A03A-65067CD6B519}"/>
              </a:ext>
            </a:extLst>
          </p:cNvPr>
          <p:cNvSpPr txBox="1"/>
          <p:nvPr/>
        </p:nvSpPr>
        <p:spPr>
          <a:xfrm>
            <a:off x="609600" y="4936886"/>
            <a:ext cx="8043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第一步：将现实问题抽象成逻辑问题，写出</a:t>
            </a:r>
            <a:r>
              <a:rPr lang="en-US" altLang="zh-CN" sz="2000" dirty="0"/>
              <a:t>X</a:t>
            </a:r>
            <a:r>
              <a:rPr lang="zh-CN" altLang="en-US" sz="2000" dirty="0"/>
              <a:t>的逻辑表达式</a:t>
            </a:r>
            <a:r>
              <a:rPr lang="en-US" altLang="zh-CN" sz="2000" dirty="0"/>
              <a:t>(</a:t>
            </a:r>
            <a:r>
              <a:rPr lang="zh-CN" altLang="en-US" sz="2000" dirty="0"/>
              <a:t>课前</a:t>
            </a:r>
            <a:r>
              <a:rPr lang="en-US" altLang="zh-CN" sz="2000" dirty="0"/>
              <a:t>)</a:t>
            </a:r>
          </a:p>
          <a:p>
            <a:r>
              <a:rPr lang="zh-CN" altLang="en-US" sz="2000" dirty="0"/>
              <a:t>第二步：分析与设计电路 </a:t>
            </a:r>
            <a:r>
              <a:rPr lang="en-US" altLang="zh-CN" sz="2000" dirty="0"/>
              <a:t>(</a:t>
            </a:r>
            <a:r>
              <a:rPr lang="zh-CN" altLang="en-US" sz="2000" dirty="0"/>
              <a:t>课前</a:t>
            </a:r>
            <a:r>
              <a:rPr lang="en-US" altLang="zh-CN" sz="2000" dirty="0"/>
              <a:t>)</a:t>
            </a:r>
          </a:p>
          <a:p>
            <a:r>
              <a:rPr lang="zh-CN" altLang="en-US" sz="2000" dirty="0"/>
              <a:t>第三步：通过仿真软件进行仿真验证 </a:t>
            </a:r>
            <a:r>
              <a:rPr lang="en-US" altLang="zh-CN" sz="2000" dirty="0"/>
              <a:t>(</a:t>
            </a:r>
            <a:r>
              <a:rPr lang="zh-CN" altLang="en-US" sz="2000" dirty="0"/>
              <a:t>课前</a:t>
            </a:r>
            <a:r>
              <a:rPr lang="en-US" altLang="zh-CN" sz="2000" dirty="0"/>
              <a:t>)</a:t>
            </a:r>
          </a:p>
          <a:p>
            <a:r>
              <a:rPr lang="zh-CN" altLang="en-US" sz="2000" dirty="0"/>
              <a:t>第四步：电路实现 </a:t>
            </a:r>
            <a:r>
              <a:rPr lang="en-US" altLang="zh-CN" sz="2000" dirty="0"/>
              <a:t>(</a:t>
            </a:r>
            <a:r>
              <a:rPr lang="zh-CN" altLang="en-US" sz="2000" dirty="0"/>
              <a:t>课上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56166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4">
            <a:extLst>
              <a:ext uri="{FF2B5EF4-FFF2-40B4-BE49-F238E27FC236}">
                <a16:creationId xmlns:a16="http://schemas.microsoft.com/office/drawing/2014/main" id="{51DD629C-D439-4C16-8B85-C352B82FA5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82677" y="981075"/>
            <a:ext cx="4203598" cy="944562"/>
          </a:xfrm>
          <a:prstGeom prst="rect">
            <a:avLst/>
          </a:prstGeom>
        </p:spPr>
        <p:txBody>
          <a:bodyPr/>
          <a:lstStyle/>
          <a:p>
            <a:pPr indent="0" algn="just">
              <a:buFontTx/>
              <a:buNone/>
              <a:defRPr/>
            </a:pPr>
            <a:r>
              <a:rPr lang="zh-CN" altLang="en-US" b="1" dirty="0"/>
              <a:t>实验目的及要求：</a:t>
            </a:r>
            <a:endParaRPr lang="en-US" altLang="zh-CN" b="1" dirty="0"/>
          </a:p>
          <a:p>
            <a:pPr indent="0" algn="just">
              <a:buFontTx/>
              <a:buNone/>
              <a:defRPr/>
            </a:pPr>
            <a:endParaRPr lang="en-US" altLang="zh-CN" sz="2000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B0427296-CA43-487E-A664-8138DB167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238249"/>
            <a:ext cx="8088056" cy="4213225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8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24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0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Bef>
                <a:spcPts val="1304"/>
              </a:spcBef>
              <a:buFontTx/>
              <a:buNone/>
              <a:defRPr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spcBef>
                <a:spcPts val="1304"/>
              </a:spcBef>
              <a:buFontTx/>
              <a:buAutoNum type="arabicPeriod"/>
              <a:defRPr/>
            </a:pP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具备对基本数字电路的分析和设计的能力；</a:t>
            </a:r>
            <a:endParaRPr lang="en-US" altLang="zh-CN" sz="2400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spcBef>
                <a:spcPts val="1304"/>
              </a:spcBef>
              <a:buFontTx/>
              <a:buAutoNum type="arabicPeriod"/>
              <a:defRPr/>
            </a:pP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拟定实验步骤，对电路进行必要的检测，查出故障与排除故障的能力；</a:t>
            </a:r>
            <a:endParaRPr lang="en-US" altLang="zh-CN" sz="2400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spcBef>
                <a:spcPts val="1304"/>
              </a:spcBef>
              <a:buFontTx/>
              <a:buAutoNum type="arabicPeriod"/>
              <a:defRPr/>
            </a:pP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了解所用仪器，熟练使用仪器；</a:t>
            </a:r>
          </a:p>
          <a:p>
            <a:pPr algn="just">
              <a:spcBef>
                <a:spcPts val="1304"/>
              </a:spcBef>
              <a:buFontTx/>
              <a:buAutoNum type="arabicPeriod"/>
              <a:defRPr/>
            </a:pP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综合实验结果与写实验报告的能力；</a:t>
            </a:r>
          </a:p>
          <a:p>
            <a:pPr algn="just">
              <a:spcBef>
                <a:spcPts val="1304"/>
              </a:spcBef>
              <a:buFontTx/>
              <a:buAutoNum type="arabicPeriod"/>
              <a:defRPr/>
            </a:pP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要求独立完成设计、仿真、安装、调试的全过程；</a:t>
            </a:r>
          </a:p>
          <a:p>
            <a:pPr algn="just">
              <a:spcBef>
                <a:spcPts val="1304"/>
              </a:spcBef>
              <a:buFontTx/>
              <a:buAutoNum type="arabicPeriod"/>
              <a:defRPr/>
            </a:pP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实验中遇到问题尝试自行解决。</a:t>
            </a:r>
            <a:endParaRPr lang="zh-CN" altLang="zh-CN" sz="2400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2" name="Rectangle 13">
            <a:extLst>
              <a:ext uri="{FF2B5EF4-FFF2-40B4-BE49-F238E27FC236}">
                <a16:creationId xmlns:a16="http://schemas.microsoft.com/office/drawing/2014/main" id="{53EE43B1-851C-438D-AEF3-88FB18730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49450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SzPct val="100000"/>
            </a:pPr>
            <a:r>
              <a:rPr kumimoji="1" lang="zh-CN" altLang="ru-RU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一、课程介绍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4">
            <a:extLst>
              <a:ext uri="{FF2B5EF4-FFF2-40B4-BE49-F238E27FC236}">
                <a16:creationId xmlns:a16="http://schemas.microsoft.com/office/drawing/2014/main" id="{51DD629C-D439-4C16-8B85-C352B82FA5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82677" y="981075"/>
            <a:ext cx="4839392" cy="944562"/>
          </a:xfrm>
          <a:prstGeom prst="rect">
            <a:avLst/>
          </a:prstGeom>
        </p:spPr>
        <p:txBody>
          <a:bodyPr/>
          <a:lstStyle/>
          <a:p>
            <a:pPr indent="0" algn="just">
              <a:buFontTx/>
              <a:buNone/>
              <a:defRPr/>
            </a:pPr>
            <a:r>
              <a:rPr lang="zh-CN" altLang="en-US" b="1" dirty="0"/>
              <a:t>实验预习及报告要求：</a:t>
            </a:r>
            <a:endParaRPr lang="en-US" altLang="zh-CN" b="1" dirty="0"/>
          </a:p>
          <a:p>
            <a:pPr indent="0" algn="just">
              <a:buFontTx/>
              <a:buNone/>
              <a:defRPr/>
            </a:pPr>
            <a:endParaRPr lang="en-US" altLang="zh-CN" sz="2000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B0427296-CA43-487E-A664-8138DB167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757" y="1166811"/>
            <a:ext cx="8271566" cy="4213225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8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24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0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Bef>
                <a:spcPts val="1004"/>
              </a:spcBef>
              <a:buFontTx/>
              <a:buNone/>
              <a:defRPr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spcBef>
                <a:spcPts val="1004"/>
              </a:spcBef>
              <a:buFontTx/>
              <a:buAutoNum type="arabicPeriod"/>
              <a:defRPr/>
            </a:pPr>
            <a:r>
              <a:rPr lang="zh-CN" altLang="en-US" kern="100" dirty="0">
                <a:latin typeface="黑体" panose="02010609060101010101" pitchFamily="49" charset="-122"/>
                <a:ea typeface="黑体" panose="02010609060101010101" pitchFamily="49" charset="-122"/>
              </a:rPr>
              <a:t>做实验之前要求先预习，完成电路设计和仿真</a:t>
            </a:r>
            <a:endParaRPr lang="en-US" altLang="zh-CN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spcBef>
                <a:spcPts val="1004"/>
              </a:spcBef>
              <a:buFontTx/>
              <a:buAutoNum type="arabicPeriod"/>
              <a:defRPr/>
            </a:pPr>
            <a:r>
              <a:rPr lang="zh-CN" altLang="en-US" kern="100" dirty="0">
                <a:latin typeface="黑体" panose="02010609060101010101" pitchFamily="49" charset="-122"/>
                <a:ea typeface="黑体" panose="02010609060101010101" pitchFamily="49" charset="-122"/>
              </a:rPr>
              <a:t>实验报告需要按</a:t>
            </a:r>
            <a:r>
              <a:rPr lang="en-US" altLang="zh-CN" kern="100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kern="100" dirty="0">
                <a:latin typeface="黑体" panose="02010609060101010101" pitchFamily="49" charset="-122"/>
                <a:ea typeface="黑体" panose="02010609060101010101" pitchFamily="49" charset="-122"/>
              </a:rPr>
              <a:t>实验指导书</a:t>
            </a:r>
            <a:r>
              <a:rPr lang="en-US" altLang="zh-CN" kern="100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kern="100" dirty="0">
                <a:latin typeface="黑体" panose="02010609060101010101" pitchFamily="49" charset="-122"/>
                <a:ea typeface="黑体" panose="02010609060101010101" pitchFamily="49" charset="-122"/>
              </a:rPr>
              <a:t>要求完成</a:t>
            </a:r>
          </a:p>
          <a:p>
            <a:pPr marL="457200" lvl="1" indent="0" algn="just">
              <a:spcBef>
                <a:spcPts val="1004"/>
              </a:spcBef>
              <a:buNone/>
              <a:defRPr/>
            </a:pPr>
            <a:r>
              <a:rPr lang="en-US" altLang="zh-CN" kern="100" dirty="0">
                <a:latin typeface="黑体" panose="02010609060101010101" pitchFamily="49" charset="-122"/>
                <a:ea typeface="黑体" panose="02010609060101010101" pitchFamily="49" charset="-122"/>
              </a:rPr>
              <a:t>1)</a:t>
            </a:r>
            <a:r>
              <a:rPr lang="zh-CN" altLang="en-US" kern="100" dirty="0">
                <a:latin typeface="黑体" panose="02010609060101010101" pitchFamily="49" charset="-122"/>
                <a:ea typeface="黑体" panose="02010609060101010101" pitchFamily="49" charset="-122"/>
              </a:rPr>
              <a:t>实验报告由实验题目、目的、设备、</a:t>
            </a:r>
            <a:r>
              <a:rPr lang="zh-CN" altLang="en-US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原理、</a:t>
            </a:r>
            <a:r>
              <a:rPr lang="zh-CN" altLang="en-US" u="sng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方法与步骤</a:t>
            </a:r>
            <a:r>
              <a:rPr lang="zh-CN" altLang="en-US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、验证</a:t>
            </a:r>
            <a:r>
              <a:rPr lang="en-US" altLang="zh-CN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结果</a:t>
            </a:r>
            <a:r>
              <a:rPr lang="en-US" altLang="zh-CN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、分析和讨论</a:t>
            </a:r>
            <a:r>
              <a:rPr lang="zh-CN" altLang="en-US" kern="100" dirty="0">
                <a:latin typeface="黑体" panose="02010609060101010101" pitchFamily="49" charset="-122"/>
                <a:ea typeface="黑体" panose="02010609060101010101" pitchFamily="49" charset="-122"/>
              </a:rPr>
              <a:t>等部分构成</a:t>
            </a:r>
          </a:p>
          <a:p>
            <a:pPr marL="457200" lvl="1" indent="0" algn="just">
              <a:spcBef>
                <a:spcPts val="1004"/>
              </a:spcBef>
              <a:buNone/>
              <a:defRPr/>
            </a:pPr>
            <a:r>
              <a:rPr lang="en-US" altLang="zh-CN" kern="100" dirty="0">
                <a:latin typeface="黑体" panose="02010609060101010101" pitchFamily="49" charset="-122"/>
                <a:ea typeface="黑体" panose="02010609060101010101" pitchFamily="49" charset="-122"/>
              </a:rPr>
              <a:t>2)</a:t>
            </a:r>
            <a:r>
              <a:rPr lang="zh-CN" altLang="en-US" kern="100" dirty="0">
                <a:latin typeface="黑体" panose="02010609060101010101" pitchFamily="49" charset="-122"/>
                <a:ea typeface="黑体" panose="02010609060101010101" pitchFamily="49" charset="-122"/>
              </a:rPr>
              <a:t> 电路图及波形用实拍照片或截图</a:t>
            </a:r>
            <a:endParaRPr lang="en-US" altLang="zh-CN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lvl="1" indent="0" algn="just">
              <a:spcBef>
                <a:spcPts val="1004"/>
              </a:spcBef>
              <a:buNone/>
              <a:defRPr/>
            </a:pPr>
            <a:r>
              <a:rPr lang="en-US" altLang="zh-CN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en-US" sz="2400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每周三前提交上周实验的实验报告</a:t>
            </a:r>
            <a:endParaRPr lang="en-US" altLang="zh-CN" sz="2400" kern="1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2" name="Rectangle 13">
            <a:extLst>
              <a:ext uri="{FF2B5EF4-FFF2-40B4-BE49-F238E27FC236}">
                <a16:creationId xmlns:a16="http://schemas.microsoft.com/office/drawing/2014/main" id="{53EE43B1-851C-438D-AEF3-88FB18730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49450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SzPct val="100000"/>
            </a:pPr>
            <a:r>
              <a:rPr kumimoji="1" lang="zh-CN" altLang="ru-RU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一、课程介绍</a:t>
            </a:r>
          </a:p>
        </p:txBody>
      </p:sp>
    </p:spTree>
    <p:extLst>
      <p:ext uri="{BB962C8B-B14F-4D97-AF65-F5344CB8AC3E}">
        <p14:creationId xmlns:p14="http://schemas.microsoft.com/office/powerpoint/2010/main" val="1138170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4">
            <a:extLst>
              <a:ext uri="{FF2B5EF4-FFF2-40B4-BE49-F238E27FC236}">
                <a16:creationId xmlns:a16="http://schemas.microsoft.com/office/drawing/2014/main" id="{51DD629C-D439-4C16-8B85-C352B82FA5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82676" y="981075"/>
            <a:ext cx="3782117" cy="944562"/>
          </a:xfrm>
          <a:prstGeom prst="rect">
            <a:avLst/>
          </a:prstGeom>
        </p:spPr>
        <p:txBody>
          <a:bodyPr/>
          <a:lstStyle/>
          <a:p>
            <a:pPr indent="0" algn="just">
              <a:buFontTx/>
              <a:buNone/>
              <a:defRPr/>
            </a:pPr>
            <a:r>
              <a:rPr lang="zh-CN" altLang="en-US" b="1" dirty="0"/>
              <a:t>实验室课堂要求：</a:t>
            </a:r>
            <a:endParaRPr lang="en-US" altLang="zh-CN" b="1" dirty="0"/>
          </a:p>
          <a:p>
            <a:pPr indent="0" algn="just">
              <a:buFontTx/>
              <a:buNone/>
              <a:defRPr/>
            </a:pPr>
            <a:endParaRPr lang="en-US" altLang="zh-CN" sz="2000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B0427296-CA43-487E-A664-8138DB167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2" y="1238249"/>
            <a:ext cx="8221561" cy="4213225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8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24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20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panose="02020404030301010803" pitchFamily="18" charset="0"/>
              <a:buChar char="−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Char char="•"/>
              <a:defRPr sz="1600" kern="12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spcBef>
                <a:spcPts val="1304"/>
              </a:spcBef>
              <a:buFontTx/>
              <a:buNone/>
              <a:defRPr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spcBef>
                <a:spcPts val="1304"/>
              </a:spcBef>
              <a:buFontTx/>
              <a:buAutoNum type="arabicPeriod"/>
              <a:defRPr/>
            </a:pP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实验过程中做好记录；</a:t>
            </a:r>
          </a:p>
          <a:p>
            <a:pPr algn="just">
              <a:spcBef>
                <a:spcPts val="1304"/>
              </a:spcBef>
              <a:buFontTx/>
              <a:buAutoNum type="arabicPeriod"/>
              <a:defRPr/>
            </a:pP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每做完一个实验的内容，先不要拆电路，待助教检查合格后签字才能整理实验台面；</a:t>
            </a:r>
            <a:endParaRPr lang="en-US" altLang="zh-CN" sz="2400" kern="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spcBef>
                <a:spcPts val="1304"/>
              </a:spcBef>
              <a:buFontTx/>
              <a:buAutoNum type="arabicPeriod"/>
              <a:defRPr/>
            </a:pPr>
            <a:r>
              <a:rPr lang="zh-CN" altLang="en-US" sz="2400" kern="100" dirty="0">
                <a:latin typeface="黑体" panose="02010609060101010101" pitchFamily="49" charset="-122"/>
                <a:ea typeface="黑体" panose="02010609060101010101" pitchFamily="49" charset="-122"/>
              </a:rPr>
              <a:t>离开实验室之前，需要将实验台上仪器收拾整齐，关闭仪器电源，在实验仪器使用记录表中签字。</a:t>
            </a:r>
          </a:p>
        </p:txBody>
      </p:sp>
      <p:sp>
        <p:nvSpPr>
          <p:cNvPr id="7172" name="Rectangle 13">
            <a:extLst>
              <a:ext uri="{FF2B5EF4-FFF2-40B4-BE49-F238E27FC236}">
                <a16:creationId xmlns:a16="http://schemas.microsoft.com/office/drawing/2014/main" id="{53EE43B1-851C-438D-AEF3-88FB18730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49450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SzPct val="100000"/>
            </a:pPr>
            <a:r>
              <a:rPr kumimoji="1" lang="zh-CN" altLang="ru-RU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一、课程介绍</a:t>
            </a:r>
          </a:p>
        </p:txBody>
      </p:sp>
    </p:spTree>
    <p:extLst>
      <p:ext uri="{BB962C8B-B14F-4D97-AF65-F5344CB8AC3E}">
        <p14:creationId xmlns:p14="http://schemas.microsoft.com/office/powerpoint/2010/main" val="3063926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4">
            <a:extLst>
              <a:ext uri="{FF2B5EF4-FFF2-40B4-BE49-F238E27FC236}">
                <a16:creationId xmlns:a16="http://schemas.microsoft.com/office/drawing/2014/main" id="{51DD629C-D439-4C16-8B85-C352B82FA5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82677" y="981075"/>
            <a:ext cx="4203598" cy="944562"/>
          </a:xfrm>
          <a:prstGeom prst="rect">
            <a:avLst/>
          </a:prstGeom>
        </p:spPr>
        <p:txBody>
          <a:bodyPr/>
          <a:lstStyle/>
          <a:p>
            <a:pPr indent="0" algn="just">
              <a:buFontTx/>
              <a:buNone/>
              <a:defRPr/>
            </a:pPr>
            <a:r>
              <a:rPr lang="zh-CN" altLang="en-US" b="1" dirty="0"/>
              <a:t>实验教材及平台：</a:t>
            </a:r>
            <a:endParaRPr lang="en-US" altLang="zh-CN" b="1" dirty="0"/>
          </a:p>
          <a:p>
            <a:pPr indent="0" algn="just">
              <a:buFontTx/>
              <a:buNone/>
              <a:defRPr/>
            </a:pPr>
            <a:endParaRPr lang="en-US" altLang="zh-CN" sz="2000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000" b="1" kern="100" dirty="0">
              <a:latin typeface="Times New Roman" panose="02020603050405020304" pitchFamily="18" charset="0"/>
            </a:endParaRPr>
          </a:p>
        </p:txBody>
      </p:sp>
      <p:sp>
        <p:nvSpPr>
          <p:cNvPr id="7172" name="Rectangle 13">
            <a:extLst>
              <a:ext uri="{FF2B5EF4-FFF2-40B4-BE49-F238E27FC236}">
                <a16:creationId xmlns:a16="http://schemas.microsoft.com/office/drawing/2014/main" id="{53EE43B1-851C-438D-AEF3-88FB18730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49450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buSzPct val="100000"/>
            </a:pPr>
            <a:r>
              <a:rPr kumimoji="1" lang="zh-CN" altLang="ru-RU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2" charset="-122"/>
              </a:rPr>
              <a:t>一、课程介绍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46B6A49-D66B-6705-EFDF-BA10677413BB}"/>
              </a:ext>
            </a:extLst>
          </p:cNvPr>
          <p:cNvSpPr txBox="1"/>
          <p:nvPr/>
        </p:nvSpPr>
        <p:spPr>
          <a:xfrm>
            <a:off x="1230702" y="6006616"/>
            <a:ext cx="2709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实验指导书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6767F98-18AD-8CD2-6AE0-97EEDCE82DE9}"/>
              </a:ext>
            </a:extLst>
          </p:cNvPr>
          <p:cNvSpPr txBox="1"/>
          <p:nvPr/>
        </p:nvSpPr>
        <p:spPr>
          <a:xfrm>
            <a:off x="4905097" y="5110584"/>
            <a:ext cx="3791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南校丰盛堂数电实验箱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75DD3E7-A044-40C3-8CF9-AB6DBA0E8F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08" y="1769327"/>
            <a:ext cx="2838290" cy="405575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FB41A5F1-83EB-4302-8902-3F6EBCB25B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99811" y="1574876"/>
            <a:ext cx="2912115" cy="388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735137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Blueprint">
  <a:themeElements>
    <a:clrScheme name="Blueprint 14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66"/>
      </a:hlink>
      <a:folHlink>
        <a:srgbClr val="000000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38100">
          <a:solidFill>
            <a:schemeClr val="tx2"/>
          </a:solidFill>
          <a:miter lim="800000"/>
          <a:headEnd/>
          <a:tailEnd/>
        </a:ln>
      </a:spPr>
      <a:bodyPr lIns="90000" anchor="ctr"/>
      <a:lstStyle>
        <a:defPPr algn="ctr">
          <a:lnSpc>
            <a:spcPct val="120000"/>
          </a:lnSpc>
          <a:defRPr sz="3200" dirty="0" smtClean="0">
            <a:solidFill>
              <a:srgbClr val="80008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itchFamily="2" charset="-122"/>
            <a:ea typeface="黑体" pitchFamily="2" charset="-122"/>
          </a:defRPr>
        </a:defPPr>
      </a:lstStyle>
    </a:spDef>
    <a:lnDef>
      <a:spPr bwMode="auto">
        <a:solidFill>
          <a:schemeClr val="tx1"/>
        </a:solidFill>
        <a:ln w="19050" cap="flat" cmpd="sng" algn="ctr">
          <a:solidFill>
            <a:schemeClr val="accent5">
              <a:lumMod val="10000"/>
            </a:schemeClr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ea typeface="黑体" pitchFamily="49" charset="-122"/>
          </a:defRPr>
        </a:defPPr>
      </a:lstStyle>
    </a:tx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0D38F1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0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DF6A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1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748DF8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0A2FCC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3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3E61F4"/>
        </a:hlink>
        <a:folHlink>
          <a:srgbClr val="DF6A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4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000066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HQ的报告">
  <a:themeElements>
    <a:clrScheme name="报告-标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报告-标题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报告-标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28421</TotalTime>
  <Words>976</Words>
  <Application>Microsoft Office PowerPoint</Application>
  <PresentationFormat>全屏显示(4:3)</PresentationFormat>
  <Paragraphs>148</Paragraphs>
  <Slides>16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黑体</vt:lpstr>
      <vt:lpstr>华文彩云</vt:lpstr>
      <vt:lpstr>华文新魏</vt:lpstr>
      <vt:lpstr>宋体</vt:lpstr>
      <vt:lpstr>微软雅黑</vt:lpstr>
      <vt:lpstr>Arial</vt:lpstr>
      <vt:lpstr>Calibri</vt:lpstr>
      <vt:lpstr>Garamond</vt:lpstr>
      <vt:lpstr>Tahoma</vt:lpstr>
      <vt:lpstr>Times New Roman</vt:lpstr>
      <vt:lpstr>Wingdings</vt:lpstr>
      <vt:lpstr>Wingdings 2</vt:lpstr>
      <vt:lpstr>Blueprint</vt:lpstr>
      <vt:lpstr>8_Blueprint</vt:lpstr>
      <vt:lpstr>HQ的报告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二、教学计划与分组</vt:lpstr>
      <vt:lpstr>三、课程评分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2LQoS-- Two-Layered QoS For Mobile Ad Hoc Networks</dc:title>
  <dc:creator>Administrator</dc:creator>
  <cp:lastModifiedBy>倩怡 黄</cp:lastModifiedBy>
  <cp:revision>2128</cp:revision>
  <dcterms:modified xsi:type="dcterms:W3CDTF">2025-04-10T09:17:35Z</dcterms:modified>
</cp:coreProperties>
</file>